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84" r:id="rId2"/>
    <p:sldId id="8483" r:id="rId3"/>
    <p:sldId id="8482" r:id="rId4"/>
    <p:sldId id="327" r:id="rId5"/>
    <p:sldId id="320" r:id="rId6"/>
    <p:sldId id="8430" r:id="rId7"/>
    <p:sldId id="8469" r:id="rId8"/>
    <p:sldId id="8375" r:id="rId9"/>
    <p:sldId id="292" r:id="rId10"/>
    <p:sldId id="286" r:id="rId11"/>
    <p:sldId id="285" r:id="rId12"/>
    <p:sldId id="8470" r:id="rId13"/>
    <p:sldId id="287" r:id="rId14"/>
    <p:sldId id="259" r:id="rId15"/>
    <p:sldId id="8471" r:id="rId16"/>
    <p:sldId id="288" r:id="rId17"/>
    <p:sldId id="257" r:id="rId18"/>
    <p:sldId id="8468" r:id="rId19"/>
    <p:sldId id="8494" r:id="rId20"/>
    <p:sldId id="8495" r:id="rId21"/>
    <p:sldId id="8496" r:id="rId22"/>
    <p:sldId id="8474" r:id="rId23"/>
    <p:sldId id="8485" r:id="rId24"/>
    <p:sldId id="8487" r:id="rId25"/>
    <p:sldId id="8490" r:id="rId26"/>
    <p:sldId id="8479" r:id="rId27"/>
    <p:sldId id="8492" r:id="rId28"/>
    <p:sldId id="8491" r:id="rId29"/>
    <p:sldId id="8477" r:id="rId30"/>
    <p:sldId id="8481" r:id="rId31"/>
    <p:sldId id="8488" r:id="rId32"/>
    <p:sldId id="8389" r:id="rId33"/>
    <p:sldId id="8385" r:id="rId34"/>
    <p:sldId id="8390" r:id="rId35"/>
    <p:sldId id="83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7"/>
    <p:restoredTop sz="81882"/>
  </p:normalViewPr>
  <p:slideViewPr>
    <p:cSldViewPr snapToGrid="0" snapToObjects="1">
      <p:cViewPr>
        <p:scale>
          <a:sx n="92" d="100"/>
          <a:sy n="92" d="100"/>
        </p:scale>
        <p:origin x="147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4</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a:p>
            <a:r>
              <a:rPr lang="en-US" sz="2800" u="sng" dirty="0"/>
              <a:t>Regulatory Submissions??? </a:t>
            </a:r>
          </a:p>
          <a:p>
            <a:pPr lvl="1"/>
            <a:r>
              <a:rPr lang="en-US" sz="2400" dirty="0"/>
              <a:t>Lots of discussion here. Several other working groups piloting interactive submissions. </a:t>
            </a:r>
          </a:p>
          <a:p>
            <a:endParaRPr lang="en-US" dirty="0"/>
          </a:p>
        </p:txBody>
      </p:sp>
      <p:sp>
        <p:nvSpPr>
          <p:cNvPr id="4" name="Slide Number Placeholder 3"/>
          <p:cNvSpPr>
            <a:spLocks noGrp="1"/>
          </p:cNvSpPr>
          <p:nvPr>
            <p:ph type="sldNum" sz="quarter" idx="5"/>
          </p:nvPr>
        </p:nvSpPr>
        <p:spPr/>
        <p:txBody>
          <a:bodyPr/>
          <a:lstStyle/>
          <a:p>
            <a:fld id="{FD878251-FF04-4145-99F7-B5494CB46062}" type="slidenum">
              <a:rPr lang="en-US" smtClean="0"/>
              <a:t>6</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10</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13</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17</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18</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25</a:t>
            </a:fld>
            <a:endParaRPr lang="en-US"/>
          </a:p>
        </p:txBody>
      </p:sp>
    </p:spTree>
    <p:extLst>
      <p:ext uri="{BB962C8B-B14F-4D97-AF65-F5344CB8AC3E}">
        <p14:creationId xmlns:p14="http://schemas.microsoft.com/office/powerpoint/2010/main" val="21444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10/15/21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10/15/21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jpeg"/><Relationship Id="rId26" Type="http://schemas.openxmlformats.org/officeDocument/2006/relationships/image" Target="../media/image62.svg"/><Relationship Id="rId3" Type="http://schemas.openxmlformats.org/officeDocument/2006/relationships/image" Target="../media/image41.png"/><Relationship Id="rId21" Type="http://schemas.openxmlformats.org/officeDocument/2006/relationships/image" Target="../media/image57.png"/><Relationship Id="rId7" Type="http://schemas.openxmlformats.org/officeDocument/2006/relationships/image" Target="../media/image22.svg"/><Relationship Id="rId12" Type="http://schemas.openxmlformats.org/officeDocument/2006/relationships/image" Target="../media/image48.png"/><Relationship Id="rId17" Type="http://schemas.openxmlformats.org/officeDocument/2006/relationships/image" Target="../media/image53.svg"/><Relationship Id="rId25" Type="http://schemas.openxmlformats.org/officeDocument/2006/relationships/image" Target="../media/image61.png"/><Relationship Id="rId2" Type="http://schemas.openxmlformats.org/officeDocument/2006/relationships/notesSlide" Target="../notesSlides/notesSlide8.xml"/><Relationship Id="rId16" Type="http://schemas.openxmlformats.org/officeDocument/2006/relationships/image" Target="../media/image52.png"/><Relationship Id="rId20" Type="http://schemas.openxmlformats.org/officeDocument/2006/relationships/image" Target="../media/image56.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7.png"/><Relationship Id="rId24" Type="http://schemas.openxmlformats.org/officeDocument/2006/relationships/image" Target="../media/image60.svg"/><Relationship Id="rId5" Type="http://schemas.openxmlformats.org/officeDocument/2006/relationships/image" Target="../media/image43.sv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sv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svg"/><Relationship Id="rId27"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1.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6.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a:t>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lnSpcReduction="100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from </a:t>
            </a:r>
            <a:r>
              <a:rPr lang="en-US" dirty="0" err="1"/>
              <a:t>PhUSE</a:t>
            </a:r>
            <a:r>
              <a:rPr lang="en-US" dirty="0"/>
              <a:t> used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46908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Tree>
    <p:extLst>
      <p:ext uri="{BB962C8B-B14F-4D97-AF65-F5344CB8AC3E}">
        <p14:creationId xmlns:p14="http://schemas.microsoft.com/office/powerpoint/2010/main" val="206916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Tree>
    <p:extLst>
      <p:ext uri="{BB962C8B-B14F-4D97-AF65-F5344CB8AC3E}">
        <p14:creationId xmlns:p14="http://schemas.microsoft.com/office/powerpoint/2010/main" val="188999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Configurable App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2"/>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a:effectLst/>
                        </a:rPr>
                        <a:t>list specifying the initial mapping values for each data mapping for each domain (e.g. list(aes= list(id_col='USUBJID', seq_col='AESEQ')).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18</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Intro To </a:t>
            </a:r>
            <a:r>
              <a:rPr lang="en-US" dirty="0" err="1"/>
              <a:t>safetyGraphics</a:t>
            </a:r>
            <a:r>
              <a:rPr lang="en-US" dirty="0"/>
              <a:t> (20 min – Jeremy/Xiao)</a:t>
            </a:r>
          </a:p>
          <a:p>
            <a:pPr marL="514350" indent="-514350">
              <a:buFont typeface="+mj-lt"/>
              <a:buAutoNum type="arabicPeriod"/>
            </a:pPr>
            <a:r>
              <a:rPr lang="en-US" dirty="0"/>
              <a:t>Hello World (10 min – Xiao)</a:t>
            </a:r>
          </a:p>
          <a:p>
            <a:pPr lvl="1"/>
            <a:r>
              <a:rPr lang="en-US" dirty="0"/>
              <a:t>Breakout 1</a:t>
            </a:r>
          </a:p>
          <a:p>
            <a:pPr marL="514350" indent="-514350">
              <a:buFont typeface="+mj-lt"/>
              <a:buAutoNum type="arabicPeriod"/>
            </a:pPr>
            <a:r>
              <a:rPr lang="en-US" dirty="0"/>
              <a:t>Loading Custom Data (30 min – Xiao)</a:t>
            </a:r>
          </a:p>
          <a:p>
            <a:pPr lvl="1"/>
            <a:r>
              <a:rPr lang="en-US" dirty="0"/>
              <a:t>Breakout 2</a:t>
            </a:r>
          </a:p>
          <a:p>
            <a:pPr marL="514350" indent="-514350">
              <a:buFont typeface="+mj-lt"/>
              <a:buAutoNum type="arabicPeriod"/>
            </a:pPr>
            <a:r>
              <a:rPr lang="en-US" dirty="0"/>
              <a:t>Chart/App Export (10 min – Xiao)</a:t>
            </a:r>
          </a:p>
          <a:p>
            <a:pPr marL="0" indent="0">
              <a:buNone/>
            </a:pPr>
            <a:r>
              <a:rPr lang="en-US" dirty="0"/>
              <a:t>-------------- Break ------------ (10 min)</a:t>
            </a:r>
          </a:p>
          <a:p>
            <a:pPr marL="0" indent="0">
              <a:buNone/>
            </a:pPr>
            <a:r>
              <a:rPr lang="en-US" dirty="0"/>
              <a:t>5. Creating Custom Charts (1 </a:t>
            </a:r>
            <a:r>
              <a:rPr lang="en-US" dirty="0" err="1"/>
              <a:t>hr</a:t>
            </a:r>
            <a:r>
              <a:rPr lang="en-US" dirty="0"/>
              <a:t> - Jeremy) </a:t>
            </a:r>
          </a:p>
          <a:p>
            <a:pPr lvl="1"/>
            <a:r>
              <a:rPr lang="en-US" dirty="0"/>
              <a:t>Breakout 3</a:t>
            </a:r>
          </a:p>
          <a:p>
            <a:pPr marL="0" indent="0">
              <a:buNone/>
            </a:pPr>
            <a:r>
              <a:rPr lang="en-US" dirty="0"/>
              <a:t>6. Creating Custom Data Domains (40 min – Jeremy/Xiao)</a:t>
            </a:r>
          </a:p>
          <a:p>
            <a:pPr lvl="1"/>
            <a:r>
              <a:rPr lang="en-US" dirty="0"/>
              <a:t>Breakout 4</a:t>
            </a:r>
          </a:p>
          <a:p>
            <a:pPr marL="0" indent="0">
              <a:buNone/>
            </a:pPr>
            <a:r>
              <a:rPr lang="en-US" dirty="0"/>
              <a:t>7. Chat + Q&amp;A  </a:t>
            </a:r>
          </a:p>
        </p:txBody>
      </p:sp>
    </p:spTree>
    <p:extLst>
      <p:ext uri="{BB962C8B-B14F-4D97-AF65-F5344CB8AC3E}">
        <p14:creationId xmlns:p14="http://schemas.microsoft.com/office/powerpoint/2010/main" val="3451573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690811"/>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Tree>
    <p:extLst>
      <p:ext uri="{BB962C8B-B14F-4D97-AF65-F5344CB8AC3E}">
        <p14:creationId xmlns:p14="http://schemas.microsoft.com/office/powerpoint/2010/main" val="2719156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Tree>
    <p:extLst>
      <p:ext uri="{BB962C8B-B14F-4D97-AF65-F5344CB8AC3E}">
        <p14:creationId xmlns:p14="http://schemas.microsoft.com/office/powerpoint/2010/main" val="1205391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2"/>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144796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Tree>
    <p:extLst>
      <p:ext uri="{BB962C8B-B14F-4D97-AF65-F5344CB8AC3E}">
        <p14:creationId xmlns:p14="http://schemas.microsoft.com/office/powerpoint/2010/main" val="2729672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 in the </a:t>
            </a:r>
            <a:r>
              <a:rPr lang="en-US" dirty="0" err="1"/>
              <a:t>safetyCharts</a:t>
            </a:r>
            <a:r>
              <a:rPr lang="en-US" dirty="0"/>
              <a:t> package or add your own!</a:t>
            </a:r>
          </a:p>
        </p:txBody>
      </p:sp>
    </p:spTree>
    <p:extLst>
      <p:ext uri="{BB962C8B-B14F-4D97-AF65-F5344CB8AC3E}">
        <p14:creationId xmlns:p14="http://schemas.microsoft.com/office/powerpoint/2010/main" val="4221329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32</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33</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34</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20312"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1167123"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33737"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4603007" y="5799799"/>
            <a:ext cx="2634054" cy="369332"/>
          </a:xfrm>
          <a:prstGeom prst="rect">
            <a:avLst/>
          </a:prstGeom>
          <a:noFill/>
        </p:spPr>
        <p:txBody>
          <a:bodyPr wrap="none" rtlCol="0">
            <a:spAutoFit/>
          </a:bodyPr>
          <a:lstStyle/>
          <a:p>
            <a:r>
              <a:rPr lang="en-US" dirty="0"/>
              <a:t>Risk-Based Monitoring?</a:t>
            </a:r>
          </a:p>
        </p:txBody>
      </p:sp>
      <p:pic>
        <p:nvPicPr>
          <p:cNvPr id="2054" name="Picture 6" descr="Regulations Icons - Download Free Vector Icons | Noun Project">
            <a:extLst>
              <a:ext uri="{FF2B5EF4-FFF2-40B4-BE49-F238E27FC236}">
                <a16:creationId xmlns:a16="http://schemas.microsoft.com/office/drawing/2014/main" id="{4DF75B02-7321-384E-850E-FD0E2E9610D5}"/>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556108" y="4080055"/>
            <a:ext cx="1719017" cy="17190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A51EB93-091F-FD40-9BDC-D7CF40DA9BA5}"/>
              </a:ext>
            </a:extLst>
          </p:cNvPr>
          <p:cNvSpPr txBox="1"/>
          <p:nvPr/>
        </p:nvSpPr>
        <p:spPr>
          <a:xfrm>
            <a:off x="8207598" y="5799799"/>
            <a:ext cx="2929007" cy="369332"/>
          </a:xfrm>
          <a:prstGeom prst="rect">
            <a:avLst/>
          </a:prstGeom>
          <a:noFill/>
        </p:spPr>
        <p:txBody>
          <a:bodyPr wrap="none" rtlCol="0">
            <a:spAutoFit/>
          </a:bodyPr>
          <a:lstStyle/>
          <a:p>
            <a:r>
              <a:rPr lang="en-US" dirty="0"/>
              <a:t>Regulatory Submissions??</a:t>
            </a:r>
          </a:p>
        </p:txBody>
      </p:sp>
    </p:spTree>
    <p:extLst>
      <p:ext uri="{BB962C8B-B14F-4D97-AF65-F5344CB8AC3E}">
        <p14:creationId xmlns:p14="http://schemas.microsoft.com/office/powerpoint/2010/main" val="34950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8</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60E-52E1-5C44-8DFF-3C59A7723A58}"/>
              </a:ext>
            </a:extLst>
          </p:cNvPr>
          <p:cNvSpPr>
            <a:spLocks noGrp="1"/>
          </p:cNvSpPr>
          <p:nvPr>
            <p:ph type="title"/>
          </p:nvPr>
        </p:nvSpPr>
        <p:spPr/>
        <p:txBody>
          <a:bodyPr/>
          <a:lstStyle/>
          <a:p>
            <a:r>
              <a:rPr lang="en-US" dirty="0">
                <a:solidFill>
                  <a:srgbClr val="FF0000"/>
                </a:solidFill>
              </a:rPr>
              <a:t>Contributor Guidelines</a:t>
            </a:r>
          </a:p>
        </p:txBody>
      </p:sp>
      <p:sp>
        <p:nvSpPr>
          <p:cNvPr id="3" name="Content Placeholder 2">
            <a:extLst>
              <a:ext uri="{FF2B5EF4-FFF2-40B4-BE49-F238E27FC236}">
                <a16:creationId xmlns:a16="http://schemas.microsoft.com/office/drawing/2014/main" id="{46024CFE-7A09-F64F-A939-85A5DF169B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32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4571</TotalTime>
  <Words>1484</Words>
  <Application>Microsoft Macintosh PowerPoint</Application>
  <PresentationFormat>Widescreen</PresentationFormat>
  <Paragraphs>239</Paragraphs>
  <Slides>35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Agenda</vt:lpstr>
      <vt:lpstr>01. Intro To safetyGraphics</vt:lpstr>
      <vt:lpstr>PowerPoint Presentation</vt:lpstr>
      <vt:lpstr>ISG Guiding Principles</vt:lpstr>
      <vt:lpstr>PowerPoint Presentation</vt:lpstr>
      <vt:lpstr>PowerPoint Presentation</vt:lpstr>
      <vt:lpstr>Open and Transparent Online Collaboration </vt:lpstr>
      <vt:lpstr>Contributor Guidelines</vt:lpstr>
      <vt:lpstr>Vignettes</vt:lpstr>
      <vt:lpstr>Package Ecosystem</vt:lpstr>
      <vt:lpstr>02. Hello World</vt:lpstr>
      <vt:lpstr>Hello World</vt:lpstr>
      <vt:lpstr>Hello World, Again</vt:lpstr>
      <vt:lpstr>03. Loading Custom Data</vt:lpstr>
      <vt:lpstr>Configurable App Inputs</vt:lpstr>
      <vt:lpstr>?safetyGraphicsApp docs</vt:lpstr>
      <vt:lpstr>PowerPoint Presentation</vt:lpstr>
      <vt:lpstr>04. App/Chart Export</vt:lpstr>
      <vt:lpstr>PowerPoint Presentation</vt:lpstr>
      <vt:lpstr>PowerPoint Presentation</vt:lpstr>
      <vt:lpstr>04. Customizing Charts</vt:lpstr>
      <vt:lpstr>PowerPoint Presentation</vt:lpstr>
      <vt:lpstr>Hello World</vt:lpstr>
      <vt:lpstr>PowerPoint Presentation</vt:lpstr>
      <vt:lpstr>Default Charts from safetyCharts</vt:lpstr>
      <vt:lpstr>PowerPoint Presentation</vt:lpstr>
      <vt:lpstr>PowerPoint Presentation</vt:lpstr>
      <vt:lpstr>PowerPoint Presentation</vt:lpstr>
      <vt:lpstr>04. Adding Custom Domains</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2</cp:revision>
  <dcterms:created xsi:type="dcterms:W3CDTF">2021-09-22T13:37:09Z</dcterms:created>
  <dcterms:modified xsi:type="dcterms:W3CDTF">2021-10-18T14:09:47Z</dcterms:modified>
</cp:coreProperties>
</file>